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1078" r:id="rId5"/>
    <p:sldId id="259" r:id="rId6"/>
    <p:sldId id="262" r:id="rId7"/>
    <p:sldId id="263" r:id="rId8"/>
    <p:sldId id="257"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41"/>
    <a:srgbClr val="69BE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108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5">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814CC-2D50-41E6-B172-7002444E5D56}"/>
              </a:ext>
            </a:extLst>
          </p:cNvPr>
          <p:cNvSpPr>
            <a:spLocks noGrp="1"/>
          </p:cNvSpPr>
          <p:nvPr>
            <p:ph type="ctrTitle" hasCustomPrompt="1"/>
          </p:nvPr>
        </p:nvSpPr>
        <p:spPr>
          <a:xfrm>
            <a:off x="619026" y="1600200"/>
            <a:ext cx="11018791" cy="2387600"/>
          </a:xfrm>
        </p:spPr>
        <p:txBody>
          <a:bodyPr anchor="b">
            <a:normAutofit/>
          </a:bodyPr>
          <a:lstStyle>
            <a:lvl1pPr algn="l">
              <a:defRPr sz="5500" b="1">
                <a:solidFill>
                  <a:schemeClr val="bg1"/>
                </a:solidFill>
                <a:latin typeface="+mj-lt"/>
              </a:defRPr>
            </a:lvl1pPr>
          </a:lstStyle>
          <a:p>
            <a:r>
              <a:rPr lang="en-US" dirty="0"/>
              <a:t>Presentation Title</a:t>
            </a:r>
            <a:br>
              <a:rPr lang="en-US" dirty="0"/>
            </a:br>
            <a:r>
              <a:rPr lang="en-US" dirty="0"/>
              <a:t>Goes Here</a:t>
            </a:r>
          </a:p>
        </p:txBody>
      </p:sp>
      <p:sp>
        <p:nvSpPr>
          <p:cNvPr id="3" name="Subtitle 2">
            <a:extLst>
              <a:ext uri="{FF2B5EF4-FFF2-40B4-BE49-F238E27FC236}">
                <a16:creationId xmlns:a16="http://schemas.microsoft.com/office/drawing/2014/main" id="{DA34E8C8-A34D-4060-B040-4844862BB5F4}"/>
              </a:ext>
            </a:extLst>
          </p:cNvPr>
          <p:cNvSpPr>
            <a:spLocks noGrp="1"/>
          </p:cNvSpPr>
          <p:nvPr>
            <p:ph type="subTitle" idx="1" hasCustomPrompt="1"/>
          </p:nvPr>
        </p:nvSpPr>
        <p:spPr>
          <a:xfrm>
            <a:off x="619026" y="4224207"/>
            <a:ext cx="11018791" cy="1655762"/>
          </a:xfrm>
        </p:spPr>
        <p:txBody>
          <a:bodyPr/>
          <a:lstStyle>
            <a:lvl1pPr marL="0" indent="0" algn="l">
              <a:buNone/>
              <a:defRPr sz="2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and Title</a:t>
            </a:r>
          </a:p>
          <a:p>
            <a:r>
              <a:rPr lang="en-US" dirty="0"/>
              <a:t>Click to edit Master subtitle style</a:t>
            </a:r>
          </a:p>
        </p:txBody>
      </p:sp>
      <p:pic>
        <p:nvPicPr>
          <p:cNvPr id="5" name="Picture 4" descr="A close up of a logo&#10;&#10;Description automatically generated">
            <a:extLst>
              <a:ext uri="{FF2B5EF4-FFF2-40B4-BE49-F238E27FC236}">
                <a16:creationId xmlns:a16="http://schemas.microsoft.com/office/drawing/2014/main" id="{58C296B4-D9C4-490A-B27A-14C5AADE9E3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9026" y="6116376"/>
            <a:ext cx="3029412" cy="398546"/>
          </a:xfrm>
          <a:prstGeom prst="rect">
            <a:avLst/>
          </a:prstGeom>
        </p:spPr>
      </p:pic>
    </p:spTree>
    <p:extLst>
      <p:ext uri="{BB962C8B-B14F-4D97-AF65-F5344CB8AC3E}">
        <p14:creationId xmlns:p14="http://schemas.microsoft.com/office/powerpoint/2010/main" val="1175439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cover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6F87-263B-41D7-8C2F-2417AB9DB0A5}"/>
              </a:ext>
            </a:extLst>
          </p:cNvPr>
          <p:cNvSpPr>
            <a:spLocks noGrp="1"/>
          </p:cNvSpPr>
          <p:nvPr>
            <p:ph type="title" hasCustomPrompt="1"/>
          </p:nvPr>
        </p:nvSpPr>
        <p:spPr>
          <a:xfrm>
            <a:off x="619026" y="2514437"/>
            <a:ext cx="10734774" cy="1325563"/>
          </a:xfrm>
          <a:noFill/>
        </p:spPr>
        <p:txBody>
          <a:bodyPr>
            <a:noAutofit/>
          </a:bodyPr>
          <a:lstStyle>
            <a:lvl1pPr algn="l">
              <a:defRPr sz="4500">
                <a:solidFill>
                  <a:schemeClr val="bg1"/>
                </a:solidFill>
              </a:defRPr>
            </a:lvl1pPr>
          </a:lstStyle>
          <a:p>
            <a:r>
              <a:rPr lang="en-US" dirty="0"/>
              <a:t>Section Title</a:t>
            </a:r>
            <a:br>
              <a:rPr lang="en-US" dirty="0"/>
            </a:br>
            <a:r>
              <a:rPr lang="en-US" dirty="0"/>
              <a:t>Goes Here</a:t>
            </a:r>
          </a:p>
        </p:txBody>
      </p:sp>
      <p:pic>
        <p:nvPicPr>
          <p:cNvPr id="5" name="Picture 4" descr="A close up of a logo&#10;&#10;Description automatically generated">
            <a:extLst>
              <a:ext uri="{FF2B5EF4-FFF2-40B4-BE49-F238E27FC236}">
                <a16:creationId xmlns:a16="http://schemas.microsoft.com/office/drawing/2014/main" id="{52FDA1EC-8AF4-4BFB-B50F-F59FD0EF950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9026" y="6116376"/>
            <a:ext cx="3029412" cy="398546"/>
          </a:xfrm>
          <a:prstGeom prst="rect">
            <a:avLst/>
          </a:prstGeom>
        </p:spPr>
      </p:pic>
      <p:sp>
        <p:nvSpPr>
          <p:cNvPr id="6" name="Slide Number Placeholder 5">
            <a:extLst>
              <a:ext uri="{FF2B5EF4-FFF2-40B4-BE49-F238E27FC236}">
                <a16:creationId xmlns:a16="http://schemas.microsoft.com/office/drawing/2014/main" id="{39443116-CD90-4FAC-A127-DE9B30FE3AA3}"/>
              </a:ext>
            </a:extLst>
          </p:cNvPr>
          <p:cNvSpPr txBox="1">
            <a:spLocks/>
          </p:cNvSpPr>
          <p:nvPr userDrawn="1"/>
        </p:nvSpPr>
        <p:spPr>
          <a:xfrm>
            <a:off x="8823034" y="6356350"/>
            <a:ext cx="2759273"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1D4CEE-C63C-4374-A593-9D57455F279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2719450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1CB5B-4486-4304-AED0-E26E407C15CD}"/>
              </a:ext>
            </a:extLst>
          </p:cNvPr>
          <p:cNvSpPr>
            <a:spLocks noGrp="1"/>
          </p:cNvSpPr>
          <p:nvPr>
            <p:ph type="title" hasCustomPrompt="1"/>
          </p:nvPr>
        </p:nvSpPr>
        <p:spPr>
          <a:xfrm>
            <a:off x="612741" y="365125"/>
            <a:ext cx="10982227" cy="1325563"/>
          </a:xfrm>
        </p:spPr>
        <p:txBody>
          <a:bodyPr>
            <a:normAutofit/>
          </a:bodyPr>
          <a:lstStyle>
            <a:lvl1pPr algn="l">
              <a:defRPr sz="34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1D5DBD8-C9D2-497D-91D2-0FB145E97FC8}"/>
              </a:ext>
            </a:extLst>
          </p:cNvPr>
          <p:cNvSpPr>
            <a:spLocks noGrp="1"/>
          </p:cNvSpPr>
          <p:nvPr>
            <p:ph idx="1" hasCustomPrompt="1"/>
          </p:nvPr>
        </p:nvSpPr>
        <p:spPr>
          <a:xfrm>
            <a:off x="612742" y="1825625"/>
            <a:ext cx="10982226" cy="4351338"/>
          </a:xfrm>
        </p:spPr>
        <p:txBody>
          <a:bodyPr/>
          <a:lstStyle>
            <a:lvl1pPr>
              <a:buClr>
                <a:srgbClr val="69BE46"/>
              </a:buClr>
              <a:defRPr>
                <a:solidFill>
                  <a:schemeClr val="tx1"/>
                </a:solidFill>
              </a:defRPr>
            </a:lvl1pPr>
            <a:lvl2pPr marL="685800" indent="-228600">
              <a:buClr>
                <a:srgbClr val="69BE46"/>
              </a:buClr>
              <a:buSzPct val="80000"/>
              <a:buFont typeface="Courier New" panose="02070309020205020404" pitchFamily="49" charset="0"/>
              <a:buChar char="o"/>
              <a:defRPr sz="2400">
                <a:solidFill>
                  <a:schemeClr val="tx1"/>
                </a:solidFill>
              </a:defRPr>
            </a:lvl2pPr>
            <a:lvl3pPr marL="1143000" indent="-228600">
              <a:buClr>
                <a:srgbClr val="69BE46"/>
              </a:buClr>
              <a:buFont typeface="Wingdings" panose="05000000000000000000" pitchFamily="2" charset="2"/>
              <a:buChar char="§"/>
              <a:defRPr sz="2000">
                <a:solidFill>
                  <a:schemeClr val="tx1"/>
                </a:solidFill>
              </a:defRPr>
            </a:lvl3pPr>
            <a:lvl4pPr>
              <a:buClr>
                <a:srgbClr val="69BE46"/>
              </a:buClr>
              <a:defRPr>
                <a:solidFill>
                  <a:schemeClr val="tx1"/>
                </a:solidFill>
              </a:defRPr>
            </a:lvl4pPr>
            <a:lvl5pPr>
              <a:buClr>
                <a:srgbClr val="69BE46"/>
              </a:buClr>
              <a:defRPr>
                <a:solidFill>
                  <a:schemeClr val="tx1"/>
                </a:solidFill>
              </a:defRPr>
            </a:lvl5pPr>
          </a:lstStyle>
          <a:p>
            <a:pPr lvl="0"/>
            <a:r>
              <a:rPr lang="en-US" dirty="0"/>
              <a:t>Edit Master text styles</a:t>
            </a:r>
          </a:p>
          <a:p>
            <a:pPr lvl="1"/>
            <a:r>
              <a:rPr lang="en-US" dirty="0"/>
              <a:t>Second level</a:t>
            </a:r>
          </a:p>
          <a:p>
            <a:pPr lvl="2"/>
            <a:r>
              <a:rPr lang="en-US" dirty="0"/>
              <a:t>Third level</a:t>
            </a:r>
          </a:p>
        </p:txBody>
      </p:sp>
      <p:sp>
        <p:nvSpPr>
          <p:cNvPr id="7" name="Rectangle 6">
            <a:extLst>
              <a:ext uri="{FF2B5EF4-FFF2-40B4-BE49-F238E27FC236}">
                <a16:creationId xmlns:a16="http://schemas.microsoft.com/office/drawing/2014/main" id="{C257B8D2-0B9A-4FF0-B9EF-99F4B5E724A2}"/>
              </a:ext>
            </a:extLst>
          </p:cNvPr>
          <p:cNvSpPr/>
          <p:nvPr userDrawn="1"/>
        </p:nvSpPr>
        <p:spPr>
          <a:xfrm>
            <a:off x="0" y="0"/>
            <a:ext cx="12192000" cy="185738"/>
          </a:xfrm>
          <a:prstGeom prst="rect">
            <a:avLst/>
          </a:prstGeom>
          <a:solidFill>
            <a:srgbClr val="69BE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 up of a sign&#10;&#10;Description automatically generated">
            <a:extLst>
              <a:ext uri="{FF2B5EF4-FFF2-40B4-BE49-F238E27FC236}">
                <a16:creationId xmlns:a16="http://schemas.microsoft.com/office/drawing/2014/main" id="{F4465B1A-E515-45BA-B3AF-749DBB9CBA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0105" y="6189149"/>
            <a:ext cx="3378905" cy="442292"/>
          </a:xfrm>
          <a:prstGeom prst="rect">
            <a:avLst/>
          </a:prstGeom>
        </p:spPr>
      </p:pic>
      <p:sp>
        <p:nvSpPr>
          <p:cNvPr id="9" name="Slide Number Placeholder 5">
            <a:extLst>
              <a:ext uri="{FF2B5EF4-FFF2-40B4-BE49-F238E27FC236}">
                <a16:creationId xmlns:a16="http://schemas.microsoft.com/office/drawing/2014/main" id="{0758F189-A806-421D-A0EC-98A87BFB5572}"/>
              </a:ext>
            </a:extLst>
          </p:cNvPr>
          <p:cNvSpPr txBox="1">
            <a:spLocks/>
          </p:cNvSpPr>
          <p:nvPr userDrawn="1"/>
        </p:nvSpPr>
        <p:spPr>
          <a:xfrm>
            <a:off x="8823034" y="6356350"/>
            <a:ext cx="2759273"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1D4CEE-C63C-4374-A593-9D57455F279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73557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2 - 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1CB5B-4486-4304-AED0-E26E407C15CD}"/>
              </a:ext>
            </a:extLst>
          </p:cNvPr>
          <p:cNvSpPr>
            <a:spLocks noGrp="1"/>
          </p:cNvSpPr>
          <p:nvPr>
            <p:ph type="title" hasCustomPrompt="1"/>
          </p:nvPr>
        </p:nvSpPr>
        <p:spPr>
          <a:xfrm>
            <a:off x="612741" y="365125"/>
            <a:ext cx="10982227" cy="1325563"/>
          </a:xfrm>
        </p:spPr>
        <p:txBody>
          <a:bodyPr>
            <a:normAutofit/>
          </a:bodyPr>
          <a:lstStyle>
            <a:lvl1pPr algn="l">
              <a:defRPr sz="34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1D5DBD8-C9D2-497D-91D2-0FB145E97FC8}"/>
              </a:ext>
            </a:extLst>
          </p:cNvPr>
          <p:cNvSpPr>
            <a:spLocks noGrp="1"/>
          </p:cNvSpPr>
          <p:nvPr>
            <p:ph idx="1" hasCustomPrompt="1"/>
          </p:nvPr>
        </p:nvSpPr>
        <p:spPr>
          <a:xfrm>
            <a:off x="612742" y="1825625"/>
            <a:ext cx="10982226" cy="4351338"/>
          </a:xfrm>
        </p:spPr>
        <p:txBody>
          <a:bodyPr/>
          <a:lstStyle>
            <a:lvl1pPr>
              <a:buClr>
                <a:srgbClr val="69BE46"/>
              </a:buClr>
              <a:defRPr>
                <a:solidFill>
                  <a:schemeClr val="tx1"/>
                </a:solidFill>
              </a:defRPr>
            </a:lvl1pPr>
            <a:lvl2pPr>
              <a:buClr>
                <a:srgbClr val="69BE46"/>
              </a:buClr>
              <a:defRPr>
                <a:solidFill>
                  <a:schemeClr val="tx1"/>
                </a:solidFill>
              </a:defRPr>
            </a:lvl2pPr>
            <a:lvl3pPr>
              <a:buClr>
                <a:srgbClr val="69BE46"/>
              </a:buClr>
              <a:defRPr>
                <a:solidFill>
                  <a:schemeClr val="tx1"/>
                </a:solidFill>
              </a:defRPr>
            </a:lvl3pPr>
            <a:lvl4pPr>
              <a:buClr>
                <a:srgbClr val="69BE46"/>
              </a:buClr>
              <a:defRPr>
                <a:solidFill>
                  <a:srgbClr val="414141"/>
                </a:solidFill>
              </a:defRPr>
            </a:lvl4pPr>
            <a:lvl5pPr>
              <a:buClr>
                <a:srgbClr val="69BE46"/>
              </a:buClr>
              <a:defRPr>
                <a:solidFill>
                  <a:srgbClr val="414141"/>
                </a:solidFill>
              </a:defRPr>
            </a:lvl5pPr>
          </a:lstStyle>
          <a:p>
            <a:pPr lvl="0"/>
            <a:r>
              <a:rPr lang="en-US" dirty="0"/>
              <a:t>Edit Master text styles</a:t>
            </a:r>
          </a:p>
          <a:p>
            <a:pPr lvl="1"/>
            <a:r>
              <a:rPr lang="en-US" dirty="0"/>
              <a:t>Second level</a:t>
            </a:r>
          </a:p>
          <a:p>
            <a:pPr lvl="2"/>
            <a:r>
              <a:rPr lang="en-US" dirty="0"/>
              <a:t>Third level</a:t>
            </a:r>
          </a:p>
        </p:txBody>
      </p:sp>
      <p:sp>
        <p:nvSpPr>
          <p:cNvPr id="7" name="Rectangle 6">
            <a:extLst>
              <a:ext uri="{FF2B5EF4-FFF2-40B4-BE49-F238E27FC236}">
                <a16:creationId xmlns:a16="http://schemas.microsoft.com/office/drawing/2014/main" id="{C257B8D2-0B9A-4FF0-B9EF-99F4B5E724A2}"/>
              </a:ext>
            </a:extLst>
          </p:cNvPr>
          <p:cNvSpPr/>
          <p:nvPr userDrawn="1"/>
        </p:nvSpPr>
        <p:spPr>
          <a:xfrm>
            <a:off x="0" y="0"/>
            <a:ext cx="12192000" cy="185738"/>
          </a:xfrm>
          <a:prstGeom prst="rect">
            <a:avLst/>
          </a:prstGeom>
          <a:solidFill>
            <a:srgbClr val="69BE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a:extLst>
              <a:ext uri="{FF2B5EF4-FFF2-40B4-BE49-F238E27FC236}">
                <a16:creationId xmlns:a16="http://schemas.microsoft.com/office/drawing/2014/main" id="{7CAB3320-FCEC-413C-BE3A-1050283E5368}"/>
              </a:ext>
            </a:extLst>
          </p:cNvPr>
          <p:cNvSpPr txBox="1">
            <a:spLocks/>
          </p:cNvSpPr>
          <p:nvPr userDrawn="1"/>
        </p:nvSpPr>
        <p:spPr>
          <a:xfrm>
            <a:off x="8823034" y="6356350"/>
            <a:ext cx="2759273"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1D4CEE-C63C-4374-A593-9D57455F279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1740808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1603A-F398-480D-984C-6C64D23605FE}"/>
              </a:ext>
            </a:extLst>
          </p:cNvPr>
          <p:cNvSpPr>
            <a:spLocks noGrp="1"/>
          </p:cNvSpPr>
          <p:nvPr>
            <p:ph type="title" hasCustomPrompt="1"/>
          </p:nvPr>
        </p:nvSpPr>
        <p:spPr>
          <a:xfrm>
            <a:off x="640105" y="365125"/>
            <a:ext cx="10942201" cy="1325563"/>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37AF271-7607-4E46-9484-3D3C14232190}"/>
              </a:ext>
            </a:extLst>
          </p:cNvPr>
          <p:cNvSpPr>
            <a:spLocks noGrp="1"/>
          </p:cNvSpPr>
          <p:nvPr>
            <p:ph sz="half" idx="1" hasCustomPrompt="1"/>
          </p:nvPr>
        </p:nvSpPr>
        <p:spPr>
          <a:xfrm>
            <a:off x="640105" y="1825625"/>
            <a:ext cx="5379695" cy="4351338"/>
          </a:xfrm>
        </p:spPr>
        <p:txBody>
          <a:bodyPr/>
          <a:lstStyle>
            <a:lvl1pPr>
              <a:buClr>
                <a:srgbClr val="69BE46"/>
              </a:buClr>
              <a:defRPr>
                <a:solidFill>
                  <a:schemeClr val="tx1"/>
                </a:solidFill>
              </a:defRPr>
            </a:lvl1pPr>
            <a:lvl2pPr>
              <a:buClr>
                <a:srgbClr val="69BE46"/>
              </a:buClr>
              <a:defRPr>
                <a:solidFill>
                  <a:schemeClr val="tx1"/>
                </a:solidFill>
              </a:defRPr>
            </a:lvl2pPr>
            <a:lvl3pPr>
              <a:buClr>
                <a:srgbClr val="69BE46"/>
              </a:buClr>
              <a:defRPr>
                <a:solidFill>
                  <a:schemeClr val="tx1"/>
                </a:solidFill>
              </a:defRPr>
            </a:lvl3pPr>
            <a:lvl4pPr>
              <a:buClr>
                <a:srgbClr val="69BE46"/>
              </a:buClr>
              <a:defRPr>
                <a:solidFill>
                  <a:srgbClr val="414141"/>
                </a:solidFill>
              </a:defRPr>
            </a:lvl4pPr>
            <a:lvl5pPr>
              <a:buClr>
                <a:srgbClr val="69BE46"/>
              </a:buClr>
              <a:defRPr>
                <a:solidFill>
                  <a:srgbClr val="414141"/>
                </a:solidFill>
              </a:defRPr>
            </a:lvl5pPr>
          </a:lstStyle>
          <a:p>
            <a:pPr lvl="0"/>
            <a:r>
              <a:rPr lang="en-US" dirty="0"/>
              <a:t>Edit Master text styles</a:t>
            </a:r>
          </a:p>
          <a:p>
            <a:pPr lvl="1"/>
            <a:r>
              <a:rPr lang="en-US" dirty="0"/>
              <a:t>Second level</a:t>
            </a:r>
          </a:p>
          <a:p>
            <a:pPr lvl="2"/>
            <a:r>
              <a:rPr lang="en-US" dirty="0"/>
              <a:t>Third level</a:t>
            </a:r>
          </a:p>
        </p:txBody>
      </p:sp>
      <p:sp>
        <p:nvSpPr>
          <p:cNvPr id="4" name="Content Placeholder 3">
            <a:extLst>
              <a:ext uri="{FF2B5EF4-FFF2-40B4-BE49-F238E27FC236}">
                <a16:creationId xmlns:a16="http://schemas.microsoft.com/office/drawing/2014/main" id="{3BCEC944-087F-4780-9576-0134352F7147}"/>
              </a:ext>
            </a:extLst>
          </p:cNvPr>
          <p:cNvSpPr>
            <a:spLocks noGrp="1"/>
          </p:cNvSpPr>
          <p:nvPr>
            <p:ph sz="half" idx="2" hasCustomPrompt="1"/>
          </p:nvPr>
        </p:nvSpPr>
        <p:spPr>
          <a:xfrm>
            <a:off x="6172199" y="1825625"/>
            <a:ext cx="5410107" cy="4351338"/>
          </a:xfrm>
        </p:spPr>
        <p:txBody>
          <a:bodyPr/>
          <a:lstStyle>
            <a:lvl1pPr>
              <a:buClr>
                <a:srgbClr val="69BE46"/>
              </a:buClr>
              <a:defRPr>
                <a:solidFill>
                  <a:schemeClr val="tx1"/>
                </a:solidFill>
              </a:defRPr>
            </a:lvl1pPr>
            <a:lvl2pPr>
              <a:buClr>
                <a:srgbClr val="69BE46"/>
              </a:buClr>
              <a:defRPr>
                <a:solidFill>
                  <a:schemeClr val="tx1"/>
                </a:solidFill>
              </a:defRPr>
            </a:lvl2pPr>
            <a:lvl3pPr>
              <a:buClr>
                <a:srgbClr val="69BE46"/>
              </a:buClr>
              <a:defRPr>
                <a:solidFill>
                  <a:schemeClr val="tx1"/>
                </a:solidFill>
              </a:defRPr>
            </a:lvl3pPr>
            <a:lvl4pPr>
              <a:buClr>
                <a:srgbClr val="69BE46"/>
              </a:buClr>
              <a:defRPr>
                <a:solidFill>
                  <a:srgbClr val="414141"/>
                </a:solidFill>
              </a:defRPr>
            </a:lvl4pPr>
            <a:lvl5pPr>
              <a:buClr>
                <a:srgbClr val="69BE46"/>
              </a:buClr>
              <a:defRPr>
                <a:solidFill>
                  <a:srgbClr val="414141"/>
                </a:solidFill>
              </a:defRPr>
            </a:lvl5pPr>
          </a:lstStyle>
          <a:p>
            <a:pPr lvl="0"/>
            <a:r>
              <a:rPr lang="en-US" dirty="0"/>
              <a:t>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D63B6B92-E907-4CCA-9D7A-1E351CC9CE2F}"/>
              </a:ext>
            </a:extLst>
          </p:cNvPr>
          <p:cNvSpPr/>
          <p:nvPr userDrawn="1"/>
        </p:nvSpPr>
        <p:spPr>
          <a:xfrm>
            <a:off x="0" y="0"/>
            <a:ext cx="12192000" cy="185738"/>
          </a:xfrm>
          <a:prstGeom prst="rect">
            <a:avLst/>
          </a:prstGeom>
          <a:solidFill>
            <a:srgbClr val="69BE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close up of a sign&#10;&#10;Description automatically generated">
            <a:extLst>
              <a:ext uri="{FF2B5EF4-FFF2-40B4-BE49-F238E27FC236}">
                <a16:creationId xmlns:a16="http://schemas.microsoft.com/office/drawing/2014/main" id="{B793D939-ADA7-421B-9428-2151866AD7A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0105" y="6189149"/>
            <a:ext cx="3378905" cy="442292"/>
          </a:xfrm>
          <a:prstGeom prst="rect">
            <a:avLst/>
          </a:prstGeom>
        </p:spPr>
      </p:pic>
      <p:sp>
        <p:nvSpPr>
          <p:cNvPr id="10" name="Slide Number Placeholder 5">
            <a:extLst>
              <a:ext uri="{FF2B5EF4-FFF2-40B4-BE49-F238E27FC236}">
                <a16:creationId xmlns:a16="http://schemas.microsoft.com/office/drawing/2014/main" id="{86420D0C-6AB7-4049-9784-7EFAB3DD0B76}"/>
              </a:ext>
            </a:extLst>
          </p:cNvPr>
          <p:cNvSpPr txBox="1">
            <a:spLocks/>
          </p:cNvSpPr>
          <p:nvPr userDrawn="1"/>
        </p:nvSpPr>
        <p:spPr>
          <a:xfrm>
            <a:off x="8823034" y="6356350"/>
            <a:ext cx="2759273"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1D4CEE-C63C-4374-A593-9D57455F279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783328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94402C2C-C869-46BC-833F-DB5C72900B6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9026" y="6116376"/>
            <a:ext cx="3029412" cy="398546"/>
          </a:xfrm>
          <a:prstGeom prst="rect">
            <a:avLst/>
          </a:prstGeom>
        </p:spPr>
      </p:pic>
    </p:spTree>
    <p:extLst>
      <p:ext uri="{BB962C8B-B14F-4D97-AF65-F5344CB8AC3E}">
        <p14:creationId xmlns:p14="http://schemas.microsoft.com/office/powerpoint/2010/main" val="11366165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17F730-D132-4666-B3AA-8BCA7CA5C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C3AA328-D6AF-4442-BA40-482F84AE32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51088601"/>
      </p:ext>
    </p:extLst>
  </p:cSld>
  <p:clrMap bg1="lt1" tx1="dk1" bg2="lt2" tx2="dk2" accent1="accent1" accent2="accent2" accent3="accent3" accent4="accent4" accent5="accent5" accent6="accent6" hlink="hlink" folHlink="folHlink"/>
  <p:sldLayoutIdLst>
    <p:sldLayoutId id="2147483660" r:id="rId1"/>
    <p:sldLayoutId id="2147483662" r:id="rId2"/>
    <p:sldLayoutId id="2147483650" r:id="rId3"/>
    <p:sldLayoutId id="2147483665" r:id="rId4"/>
    <p:sldLayoutId id="2147483652" r:id="rId5"/>
    <p:sldLayoutId id="2147483664" r:id="rId6"/>
  </p:sldLayoutIdLst>
  <p:txStyles>
    <p:titleStyle>
      <a:lvl1pPr algn="l" defTabSz="914400" rtl="0" eaLnBrk="1" latinLnBrk="0" hangingPunct="1">
        <a:lnSpc>
          <a:spcPct val="90000"/>
        </a:lnSpc>
        <a:spcBef>
          <a:spcPct val="0"/>
        </a:spcBef>
        <a:buNone/>
        <a:defRPr sz="3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SzPct val="80000"/>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kvest-taubert@comagine.org" TargetMode="External"/><Relationship Id="rId2" Type="http://schemas.openxmlformats.org/officeDocument/2006/relationships/hyperlink" Target="mailto:panderl@Comagine.org"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6C1A28F-D628-490C-A37B-FD1A603592F5}"/>
              </a:ext>
            </a:extLst>
          </p:cNvPr>
          <p:cNvSpPr>
            <a:spLocks noGrp="1"/>
          </p:cNvSpPr>
          <p:nvPr>
            <p:ph type="title"/>
          </p:nvPr>
        </p:nvSpPr>
        <p:spPr>
          <a:xfrm>
            <a:off x="374844" y="1311966"/>
            <a:ext cx="11531405" cy="3786808"/>
          </a:xfrm>
        </p:spPr>
        <p:txBody>
          <a:bodyPr/>
          <a:lstStyle/>
          <a:p>
            <a:r>
              <a:rPr lang="en-US" sz="3200" b="0" dirty="0">
                <a:latin typeface="+mn-lt"/>
              </a:rPr>
              <a:t>Who we are:</a:t>
            </a:r>
            <a:br>
              <a:rPr lang="en-US" sz="3200" b="0" dirty="0">
                <a:latin typeface="+mn-lt"/>
              </a:rPr>
            </a:br>
            <a:br>
              <a:rPr lang="en-US" sz="3200" b="0" dirty="0">
                <a:latin typeface="+mn-lt"/>
              </a:rPr>
            </a:br>
            <a:r>
              <a:rPr lang="en-US" sz="3200" b="0" dirty="0">
                <a:latin typeface="+mn-lt"/>
              </a:rPr>
              <a:t>Comagine Health is a national, nonprofit health care consulting firm.</a:t>
            </a:r>
            <a:br>
              <a:rPr lang="en-US" sz="3200" b="0" dirty="0">
                <a:latin typeface="+mn-lt"/>
              </a:rPr>
            </a:br>
            <a:br>
              <a:rPr lang="en-US" sz="3200" b="0" dirty="0">
                <a:latin typeface="+mn-lt"/>
              </a:rPr>
            </a:br>
            <a:r>
              <a:rPr lang="en-US" sz="3200" b="0" dirty="0">
                <a:latin typeface="+mn-lt"/>
              </a:rPr>
              <a:t>We work collaboratively with patients, providers, payers and other stakeholders to reimagine, redesign and implement sustainable improvements in the health care system.</a:t>
            </a:r>
            <a:endParaRPr lang="en-US" sz="3200" dirty="0">
              <a:latin typeface="+mn-lt"/>
            </a:endParaRPr>
          </a:p>
        </p:txBody>
      </p:sp>
    </p:spTree>
    <p:extLst>
      <p:ext uri="{BB962C8B-B14F-4D97-AF65-F5344CB8AC3E}">
        <p14:creationId xmlns:p14="http://schemas.microsoft.com/office/powerpoint/2010/main" val="4232105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CBBB7-903D-469D-ADE8-EF3BF5B27CBE}"/>
              </a:ext>
            </a:extLst>
          </p:cNvPr>
          <p:cNvSpPr>
            <a:spLocks noGrp="1"/>
          </p:cNvSpPr>
          <p:nvPr>
            <p:ph type="title"/>
          </p:nvPr>
        </p:nvSpPr>
        <p:spPr/>
        <p:txBody>
          <a:bodyPr/>
          <a:lstStyle/>
          <a:p>
            <a:r>
              <a:rPr lang="en-US" dirty="0"/>
              <a:t>Our Work as the QIN-QIO</a:t>
            </a:r>
          </a:p>
        </p:txBody>
      </p:sp>
      <p:sp>
        <p:nvSpPr>
          <p:cNvPr id="3" name="Content Placeholder 2">
            <a:extLst>
              <a:ext uri="{FF2B5EF4-FFF2-40B4-BE49-F238E27FC236}">
                <a16:creationId xmlns:a16="http://schemas.microsoft.com/office/drawing/2014/main" id="{4B7F229A-A5B1-45D2-B344-187B59DA5E41}"/>
              </a:ext>
            </a:extLst>
          </p:cNvPr>
          <p:cNvSpPr>
            <a:spLocks noGrp="1"/>
          </p:cNvSpPr>
          <p:nvPr>
            <p:ph idx="1"/>
          </p:nvPr>
        </p:nvSpPr>
        <p:spPr>
          <a:xfrm>
            <a:off x="5812078" y="1690688"/>
            <a:ext cx="5782890" cy="4486275"/>
          </a:xfrm>
        </p:spPr>
        <p:txBody>
          <a:bodyPr vert="horz" lIns="91440" tIns="45720" rIns="91440" bIns="45720" rtlCol="0" anchor="t">
            <a:normAutofit fontScale="25000" lnSpcReduction="20000"/>
          </a:bodyPr>
          <a:lstStyle/>
          <a:p>
            <a:pPr>
              <a:lnSpc>
                <a:spcPct val="120000"/>
              </a:lnSpc>
            </a:pPr>
            <a:r>
              <a:rPr lang="en-US" sz="8000" dirty="0">
                <a:latin typeface="+mj-lt"/>
              </a:rPr>
              <a:t>Comagine Health is the</a:t>
            </a:r>
            <a:r>
              <a:rPr lang="en-US" sz="8000" b="1" dirty="0">
                <a:latin typeface="+mj-lt"/>
              </a:rPr>
              <a:t> Medicare Quality Innovation Network-Quality Improvement Organization </a:t>
            </a:r>
            <a:r>
              <a:rPr lang="en-US" sz="8000" dirty="0">
                <a:latin typeface="+mj-lt"/>
              </a:rPr>
              <a:t>(QIN-QIO) for Idaho, New Mexico, Nevada, Oregon, Utah and Washington.</a:t>
            </a:r>
          </a:p>
          <a:p>
            <a:pPr>
              <a:lnSpc>
                <a:spcPct val="120000"/>
              </a:lnSpc>
            </a:pPr>
            <a:r>
              <a:rPr lang="en-US" sz="8000" dirty="0">
                <a:latin typeface="+mj-lt"/>
              </a:rPr>
              <a:t>We receive federal funding from the Centers for Medicare and Medicaid Services (CMS) to carry out health care quality improvement activities.</a:t>
            </a:r>
          </a:p>
          <a:p>
            <a:pPr>
              <a:lnSpc>
                <a:spcPct val="120000"/>
              </a:lnSpc>
            </a:pPr>
            <a:r>
              <a:rPr lang="en-US" sz="8000" dirty="0">
                <a:latin typeface="+mj-lt"/>
              </a:rPr>
              <a:t>We’re partnering with health care providers in our six states to improve patient outcomes and care processes through innovation, quality improvement initiatives and data-driven approaches. </a:t>
            </a:r>
          </a:p>
          <a:p>
            <a:endParaRPr lang="en-US" sz="2800" dirty="0"/>
          </a:p>
          <a:p>
            <a:endParaRPr lang="en-US" dirty="0"/>
          </a:p>
        </p:txBody>
      </p:sp>
      <p:pic>
        <p:nvPicPr>
          <p:cNvPr id="4" name="Picture 4" descr="Map&#10;&#10;Description automatically generated">
            <a:extLst>
              <a:ext uri="{FF2B5EF4-FFF2-40B4-BE49-F238E27FC236}">
                <a16:creationId xmlns:a16="http://schemas.microsoft.com/office/drawing/2014/main" id="{15A6E5A4-A398-4F15-63C6-5B522282FA78}"/>
              </a:ext>
            </a:extLst>
          </p:cNvPr>
          <p:cNvPicPr>
            <a:picLocks noChangeAspect="1"/>
          </p:cNvPicPr>
          <p:nvPr/>
        </p:nvPicPr>
        <p:blipFill>
          <a:blip r:embed="rId2"/>
          <a:stretch>
            <a:fillRect/>
          </a:stretch>
        </p:blipFill>
        <p:spPr>
          <a:xfrm>
            <a:off x="484737" y="2052818"/>
            <a:ext cx="4953685" cy="3846847"/>
          </a:xfrm>
          <a:prstGeom prst="rect">
            <a:avLst/>
          </a:prstGeom>
        </p:spPr>
      </p:pic>
    </p:spTree>
    <p:extLst>
      <p:ext uri="{BB962C8B-B14F-4D97-AF65-F5344CB8AC3E}">
        <p14:creationId xmlns:p14="http://schemas.microsoft.com/office/powerpoint/2010/main" val="4253346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2AB9-DA7E-7A07-FB48-C293ACD76A10}"/>
              </a:ext>
            </a:extLst>
          </p:cNvPr>
          <p:cNvSpPr>
            <a:spLocks noGrp="1"/>
          </p:cNvSpPr>
          <p:nvPr>
            <p:ph type="title"/>
          </p:nvPr>
        </p:nvSpPr>
        <p:spPr/>
        <p:txBody>
          <a:bodyPr/>
          <a:lstStyle/>
          <a:p>
            <a:r>
              <a:rPr lang="en-US" dirty="0"/>
              <a:t>We Provide:</a:t>
            </a:r>
          </a:p>
        </p:txBody>
      </p:sp>
      <p:sp>
        <p:nvSpPr>
          <p:cNvPr id="3" name="Content Placeholder 2">
            <a:extLst>
              <a:ext uri="{FF2B5EF4-FFF2-40B4-BE49-F238E27FC236}">
                <a16:creationId xmlns:a16="http://schemas.microsoft.com/office/drawing/2014/main" id="{6507D340-AB1D-6C76-6115-7D00037DFF79}"/>
              </a:ext>
            </a:extLst>
          </p:cNvPr>
          <p:cNvSpPr>
            <a:spLocks noGrp="1"/>
          </p:cNvSpPr>
          <p:nvPr>
            <p:ph idx="1"/>
          </p:nvPr>
        </p:nvSpPr>
        <p:spPr>
          <a:xfrm>
            <a:off x="612742" y="1587500"/>
            <a:ext cx="10982226" cy="4351338"/>
          </a:xfrm>
        </p:spPr>
        <p:txBody>
          <a:bodyPr vert="horz" lIns="91440" tIns="45720" rIns="91440" bIns="45720" rtlCol="0" anchor="t">
            <a:normAutofit/>
          </a:bodyPr>
          <a:lstStyle/>
          <a:p>
            <a:r>
              <a:rPr lang="en-US" dirty="0"/>
              <a:t>Expert consultation, useful resources and training, and opportunities to collaborate with your peers.</a:t>
            </a:r>
          </a:p>
          <a:p>
            <a:r>
              <a:rPr lang="en-US" dirty="0"/>
              <a:t>Data and analytic reports about your organization and communities’ performance on key health care quality measures.</a:t>
            </a:r>
          </a:p>
          <a:p>
            <a:r>
              <a:rPr lang="en-US" dirty="0"/>
              <a:t>Tools to help align your priorities and solve your most complex challenges.</a:t>
            </a:r>
          </a:p>
          <a:p>
            <a:r>
              <a:rPr lang="en-US" dirty="0"/>
              <a:t>Coaching from Comagine Health staff with expertise in quality improvement.</a:t>
            </a:r>
          </a:p>
          <a:p>
            <a:r>
              <a:rPr lang="en-US" b="1" dirty="0"/>
              <a:t>Services are at no cost to you, paid for by CMS.</a:t>
            </a:r>
            <a:endParaRPr lang="en-US" b="1" dirty="0">
              <a:cs typeface="Calibri"/>
            </a:endParaRPr>
          </a:p>
          <a:p>
            <a:endParaRPr lang="en-US" dirty="0"/>
          </a:p>
        </p:txBody>
      </p:sp>
    </p:spTree>
    <p:extLst>
      <p:ext uri="{BB962C8B-B14F-4D97-AF65-F5344CB8AC3E}">
        <p14:creationId xmlns:p14="http://schemas.microsoft.com/office/powerpoint/2010/main" val="1607543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68354-72A3-ED8F-0B0E-C333EA88D7F3}"/>
              </a:ext>
            </a:extLst>
          </p:cNvPr>
          <p:cNvSpPr>
            <a:spLocks noGrp="1"/>
          </p:cNvSpPr>
          <p:nvPr>
            <p:ph type="title"/>
          </p:nvPr>
        </p:nvSpPr>
        <p:spPr/>
        <p:txBody>
          <a:bodyPr/>
          <a:lstStyle/>
          <a:p>
            <a:r>
              <a:rPr lang="en-US" dirty="0"/>
              <a:t>Our Current Work – Cardiac Rehabilitation</a:t>
            </a:r>
          </a:p>
        </p:txBody>
      </p:sp>
      <p:sp>
        <p:nvSpPr>
          <p:cNvPr id="3" name="Content Placeholder 2">
            <a:extLst>
              <a:ext uri="{FF2B5EF4-FFF2-40B4-BE49-F238E27FC236}">
                <a16:creationId xmlns:a16="http://schemas.microsoft.com/office/drawing/2014/main" id="{311DF07C-308E-6250-C279-36627419798F}"/>
              </a:ext>
            </a:extLst>
          </p:cNvPr>
          <p:cNvSpPr>
            <a:spLocks noGrp="1"/>
          </p:cNvSpPr>
          <p:nvPr>
            <p:ph idx="1"/>
          </p:nvPr>
        </p:nvSpPr>
        <p:spPr/>
        <p:txBody>
          <a:bodyPr vert="horz" lIns="91440" tIns="45720" rIns="91440" bIns="45720" rtlCol="0" anchor="t">
            <a:normAutofit/>
          </a:bodyPr>
          <a:lstStyle/>
          <a:p>
            <a:r>
              <a:rPr lang="en-US" dirty="0"/>
              <a:t>We are looking at the increasing the number of people who have experienced a cardiac event and have not yet gone to cardiac rehabilitation</a:t>
            </a:r>
          </a:p>
          <a:p>
            <a:r>
              <a:rPr lang="en-US" dirty="0"/>
              <a:t>We want to help CR facilities increase referrals &amp; enrollment to cardiac rehabilitation programs</a:t>
            </a:r>
          </a:p>
          <a:p>
            <a:r>
              <a:rPr lang="en-US" dirty="0"/>
              <a:t>We encourage and invite partners and communities to work with us to improve the health care delivery system, especially as it relates to CR</a:t>
            </a:r>
          </a:p>
        </p:txBody>
      </p:sp>
    </p:spTree>
    <p:extLst>
      <p:ext uri="{BB962C8B-B14F-4D97-AF65-F5344CB8AC3E}">
        <p14:creationId xmlns:p14="http://schemas.microsoft.com/office/powerpoint/2010/main" val="3931177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9284D-4185-A020-8891-DC07D9D779AC}"/>
              </a:ext>
            </a:extLst>
          </p:cNvPr>
          <p:cNvSpPr>
            <a:spLocks noGrp="1"/>
          </p:cNvSpPr>
          <p:nvPr>
            <p:ph type="title"/>
          </p:nvPr>
        </p:nvSpPr>
        <p:spPr>
          <a:xfrm>
            <a:off x="482600" y="302495"/>
            <a:ext cx="11277600" cy="1325563"/>
          </a:xfrm>
        </p:spPr>
        <p:txBody>
          <a:bodyPr>
            <a:normAutofit/>
          </a:bodyPr>
          <a:lstStyle/>
          <a:p>
            <a:r>
              <a:rPr lang="en-US" b="1" i="0" dirty="0">
                <a:solidFill>
                  <a:schemeClr val="accent6">
                    <a:lumMod val="75000"/>
                  </a:schemeClr>
                </a:solidFill>
                <a:effectLst/>
                <a:latin typeface="Arial" panose="020B0604020202020204" pitchFamily="34" charset="0"/>
              </a:rPr>
              <a:t>Cardiac Rehab:  Saving </a:t>
            </a:r>
            <a:r>
              <a:rPr lang="en-US" b="1" dirty="0">
                <a:solidFill>
                  <a:schemeClr val="accent6">
                    <a:lumMod val="75000"/>
                  </a:schemeClr>
                </a:solidFill>
                <a:latin typeface="Arial" panose="020B0604020202020204" pitchFamily="34" charset="0"/>
              </a:rPr>
              <a:t>Lives, Restoring Health, Preventing Disease</a:t>
            </a:r>
            <a:endParaRPr lang="en-US" b="1" dirty="0">
              <a:solidFill>
                <a:schemeClr val="accent6">
                  <a:lumMod val="75000"/>
                </a:schemeClr>
              </a:solidFill>
            </a:endParaRPr>
          </a:p>
        </p:txBody>
      </p:sp>
      <p:sp>
        <p:nvSpPr>
          <p:cNvPr id="3" name="Content Placeholder 2">
            <a:extLst>
              <a:ext uri="{FF2B5EF4-FFF2-40B4-BE49-F238E27FC236}">
                <a16:creationId xmlns:a16="http://schemas.microsoft.com/office/drawing/2014/main" id="{CF09CAA0-9A62-5971-32C8-3BFA495D1B14}"/>
              </a:ext>
            </a:extLst>
          </p:cNvPr>
          <p:cNvSpPr>
            <a:spLocks noGrp="1"/>
          </p:cNvSpPr>
          <p:nvPr>
            <p:ph idx="1"/>
          </p:nvPr>
        </p:nvSpPr>
        <p:spPr>
          <a:xfrm>
            <a:off x="457200" y="1640258"/>
            <a:ext cx="11277600" cy="4548905"/>
          </a:xfrm>
        </p:spPr>
        <p:txBody>
          <a:bodyPr/>
          <a:lstStyle/>
          <a:p>
            <a:r>
              <a:rPr lang="en-US" dirty="0"/>
              <a:t>Individuals who attend 36 sessions have a 47% lower risk of death </a:t>
            </a:r>
          </a:p>
          <a:p>
            <a:r>
              <a:rPr lang="en-US" dirty="0"/>
              <a:t>31% of individuals lower their risk of heart attack after only 1 session</a:t>
            </a:r>
          </a:p>
          <a:p>
            <a:r>
              <a:rPr lang="en-US" dirty="0"/>
              <a:t>Costs per year of life saved range from $4,950 to $9,200 per person</a:t>
            </a:r>
          </a:p>
          <a:p>
            <a:r>
              <a:rPr lang="en-US" dirty="0"/>
              <a:t>Cardiac rehab participation reduces hospital readmissions</a:t>
            </a:r>
          </a:p>
          <a:p>
            <a:endParaRPr lang="en-US" dirty="0"/>
          </a:p>
          <a:p>
            <a:endParaRPr lang="en-US" dirty="0"/>
          </a:p>
        </p:txBody>
      </p:sp>
      <p:graphicFrame>
        <p:nvGraphicFramePr>
          <p:cNvPr id="7" name="Table 7">
            <a:extLst>
              <a:ext uri="{FF2B5EF4-FFF2-40B4-BE49-F238E27FC236}">
                <a16:creationId xmlns:a16="http://schemas.microsoft.com/office/drawing/2014/main" id="{A8F8F648-9F9D-3096-690E-15D8B46E1DFF}"/>
              </a:ext>
            </a:extLst>
          </p:cNvPr>
          <p:cNvGraphicFramePr>
            <a:graphicFrameLocks noGrp="1"/>
          </p:cNvGraphicFramePr>
          <p:nvPr>
            <p:extLst>
              <p:ext uri="{D42A27DB-BD31-4B8C-83A1-F6EECF244321}">
                <p14:modId xmlns:p14="http://schemas.microsoft.com/office/powerpoint/2010/main" val="2737668469"/>
              </p:ext>
            </p:extLst>
          </p:nvPr>
        </p:nvGraphicFramePr>
        <p:xfrm>
          <a:off x="897698" y="3788869"/>
          <a:ext cx="10396604" cy="3069131"/>
        </p:xfrm>
        <a:graphic>
          <a:graphicData uri="http://schemas.openxmlformats.org/drawingml/2006/table">
            <a:tbl>
              <a:tblPr firstRow="1" bandRow="1">
                <a:tableStyleId>{93296810-A885-4BE3-A3E7-6D5BEEA58F35}</a:tableStyleId>
              </a:tblPr>
              <a:tblGrid>
                <a:gridCol w="3246814">
                  <a:extLst>
                    <a:ext uri="{9D8B030D-6E8A-4147-A177-3AD203B41FA5}">
                      <a16:colId xmlns:a16="http://schemas.microsoft.com/office/drawing/2014/main" val="4246048295"/>
                    </a:ext>
                  </a:extLst>
                </a:gridCol>
                <a:gridCol w="3729132">
                  <a:extLst>
                    <a:ext uri="{9D8B030D-6E8A-4147-A177-3AD203B41FA5}">
                      <a16:colId xmlns:a16="http://schemas.microsoft.com/office/drawing/2014/main" val="1226305366"/>
                    </a:ext>
                  </a:extLst>
                </a:gridCol>
                <a:gridCol w="3420658">
                  <a:extLst>
                    <a:ext uri="{9D8B030D-6E8A-4147-A177-3AD203B41FA5}">
                      <a16:colId xmlns:a16="http://schemas.microsoft.com/office/drawing/2014/main" val="95833815"/>
                    </a:ext>
                  </a:extLst>
                </a:gridCol>
              </a:tblGrid>
              <a:tr h="763427">
                <a:tc>
                  <a:txBody>
                    <a:bodyPr/>
                    <a:lstStyle/>
                    <a:p>
                      <a:r>
                        <a:rPr lang="en-US" sz="2400" dirty="0">
                          <a:solidFill>
                            <a:schemeClr val="tx1"/>
                          </a:solidFill>
                        </a:rPr>
                        <a:t>Benefits</a:t>
                      </a:r>
                    </a:p>
                  </a:txBody>
                  <a:tcPr/>
                </a:tc>
                <a:tc>
                  <a:txBody>
                    <a:bodyPr/>
                    <a:lstStyle/>
                    <a:p>
                      <a:r>
                        <a:rPr lang="en-US" sz="2400" dirty="0">
                          <a:solidFill>
                            <a:schemeClr val="tx1"/>
                          </a:solidFill>
                        </a:rPr>
                        <a:t>Referral</a:t>
                      </a:r>
                    </a:p>
                  </a:txBody>
                  <a:tcPr/>
                </a:tc>
                <a:tc>
                  <a:txBody>
                    <a:bodyPr/>
                    <a:lstStyle/>
                    <a:p>
                      <a:r>
                        <a:rPr lang="en-US" sz="2400" dirty="0">
                          <a:solidFill>
                            <a:schemeClr val="tx1"/>
                          </a:solidFill>
                        </a:rPr>
                        <a:t>Participation</a:t>
                      </a:r>
                    </a:p>
                  </a:txBody>
                  <a:tcPr/>
                </a:tc>
                <a:extLst>
                  <a:ext uri="{0D108BD9-81ED-4DB2-BD59-A6C34878D82A}">
                    <a16:rowId xmlns:a16="http://schemas.microsoft.com/office/drawing/2014/main" val="1389687292"/>
                  </a:ext>
                </a:extLst>
              </a:tr>
              <a:tr h="1604736">
                <a:tc>
                  <a:txBody>
                    <a:bodyPr/>
                    <a:lstStyle/>
                    <a:p>
                      <a:r>
                        <a:rPr lang="en-US" dirty="0">
                          <a:solidFill>
                            <a:schemeClr val="tx1"/>
                          </a:solidFill>
                        </a:rPr>
                        <a:t>36 sessions of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Supervised exercise</a:t>
                      </a:r>
                    </a:p>
                    <a:p>
                      <a:r>
                        <a:rPr lang="en-US" dirty="0">
                          <a:solidFill>
                            <a:schemeClr val="tx1"/>
                          </a:solidFill>
                        </a:rPr>
                        <a:t>Patient counseling</a:t>
                      </a:r>
                    </a:p>
                    <a:p>
                      <a:r>
                        <a:rPr lang="en-US" dirty="0">
                          <a:solidFill>
                            <a:schemeClr val="tx1"/>
                          </a:solidFill>
                        </a:rPr>
                        <a:t>Nutritional and lifestyle education</a:t>
                      </a:r>
                    </a:p>
                  </a:txBody>
                  <a:tcPr/>
                </a:tc>
                <a:tc>
                  <a:txBody>
                    <a:bodyPr/>
                    <a:lstStyle/>
                    <a:p>
                      <a:r>
                        <a:rPr lang="en-US" dirty="0">
                          <a:solidFill>
                            <a:schemeClr val="tx1"/>
                          </a:solidFill>
                        </a:rPr>
                        <a:t>Many people who can benefit are not referred – women, minorities, people who live in rural areas.</a:t>
                      </a:r>
                    </a:p>
                    <a:p>
                      <a:endParaRPr lang="en-US" dirty="0">
                        <a:solidFill>
                          <a:schemeClr val="tx1"/>
                        </a:solidFill>
                      </a:endParaRPr>
                    </a:p>
                    <a:p>
                      <a:r>
                        <a:rPr lang="en-US" dirty="0">
                          <a:solidFill>
                            <a:schemeClr val="tx1"/>
                          </a:solidFill>
                        </a:rPr>
                        <a:t>Many people who are referred do not enroll.</a:t>
                      </a:r>
                    </a:p>
                  </a:txBody>
                  <a:tcPr/>
                </a:tc>
                <a:tc>
                  <a:txBody>
                    <a:bodyPr/>
                    <a:lstStyle/>
                    <a:p>
                      <a:r>
                        <a:rPr lang="en-US" dirty="0">
                          <a:solidFill>
                            <a:schemeClr val="tx1"/>
                          </a:solidFill>
                        </a:rPr>
                        <a:t>Of those who are enrolled, reaching the threshold of 36 sessions presents many barriers.</a:t>
                      </a:r>
                    </a:p>
                  </a:txBody>
                  <a:tcPr/>
                </a:tc>
                <a:extLst>
                  <a:ext uri="{0D108BD9-81ED-4DB2-BD59-A6C34878D82A}">
                    <a16:rowId xmlns:a16="http://schemas.microsoft.com/office/drawing/2014/main" val="2805713514"/>
                  </a:ext>
                </a:extLst>
              </a:tr>
              <a:tr h="568344">
                <a:tc gridSpan="3">
                  <a:txBody>
                    <a:bodyPr/>
                    <a:lstStyle/>
                    <a:p>
                      <a:pPr algn="ctr"/>
                      <a:r>
                        <a:rPr lang="en-US" sz="2800" b="1" dirty="0">
                          <a:solidFill>
                            <a:srgbClr val="C00000"/>
                          </a:solidFill>
                        </a:rPr>
                        <a:t>We Know how to eliminate barriers.</a:t>
                      </a:r>
                    </a:p>
                  </a:txBody>
                  <a:tcPr/>
                </a:tc>
                <a:tc hMerge="1">
                  <a:txBody>
                    <a:bodyPr/>
                    <a:lstStyle/>
                    <a:p>
                      <a:endParaRPr lang="en-US"/>
                    </a:p>
                  </a:txBody>
                  <a:tcPr/>
                </a:tc>
                <a:tc hMerge="1">
                  <a:txBody>
                    <a:bodyPr/>
                    <a:lstStyle/>
                    <a:p>
                      <a:pPr algn="ctr"/>
                      <a:endParaRPr lang="en-US" sz="2800" b="1" dirty="0">
                        <a:solidFill>
                          <a:srgbClr val="C00000"/>
                        </a:solidFill>
                      </a:endParaRPr>
                    </a:p>
                  </a:txBody>
                  <a:tcPr/>
                </a:tc>
                <a:extLst>
                  <a:ext uri="{0D108BD9-81ED-4DB2-BD59-A6C34878D82A}">
                    <a16:rowId xmlns:a16="http://schemas.microsoft.com/office/drawing/2014/main" val="1106886980"/>
                  </a:ext>
                </a:extLst>
              </a:tr>
            </a:tbl>
          </a:graphicData>
        </a:graphic>
      </p:graphicFrame>
    </p:spTree>
    <p:extLst>
      <p:ext uri="{BB962C8B-B14F-4D97-AF65-F5344CB8AC3E}">
        <p14:creationId xmlns:p14="http://schemas.microsoft.com/office/powerpoint/2010/main" val="4122047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9F59B6A-3440-4D08-815D-48AC21769DC0}"/>
              </a:ext>
            </a:extLst>
          </p:cNvPr>
          <p:cNvSpPr txBox="1"/>
          <p:nvPr/>
        </p:nvSpPr>
        <p:spPr>
          <a:xfrm>
            <a:off x="3943563" y="5971006"/>
            <a:ext cx="7897339" cy="646331"/>
          </a:xfrm>
          <a:prstGeom prst="rect">
            <a:avLst/>
          </a:prstGeom>
          <a:noFill/>
        </p:spPr>
        <p:txBody>
          <a:bodyPr wrap="square" rtlCol="0">
            <a:spAutoFit/>
          </a:bodyPr>
          <a:lstStyle/>
          <a:p>
            <a:r>
              <a:rPr lang="en-US" sz="900" b="0" i="1" dirty="0">
                <a:solidFill>
                  <a:schemeClr val="bg1"/>
                </a:solidFill>
                <a:effectLst/>
                <a:latin typeface="Calibri" panose="020F0502020204030204" pitchFamily="34" charset="0"/>
              </a:rPr>
              <a:t>This material was prepared by Comagine Health, a Medicare Quality Innovation Network-Quality Improvement Organization under contract with the Centers for Medicare &amp; Medicaid Services (CMS), an agency of the U.S. Department of Health and Human Services. Views expressed in this material do not necessarily reflect the official views or policy of CMS or HHS, and any reference to a specific product or entity herein does not constitute endorsement of that product or entity by CMS or HHS</a:t>
            </a:r>
            <a:r>
              <a:rPr lang="en-US" sz="900" i="1" dirty="0">
                <a:solidFill>
                  <a:schemeClr val="bg1"/>
                </a:solidFill>
              </a:rPr>
              <a:t>. 12SOW-GEN-22-QIN-130</a:t>
            </a:r>
            <a:endParaRPr lang="en-US" sz="900" dirty="0">
              <a:solidFill>
                <a:schemeClr val="bg1"/>
              </a:solidFill>
            </a:endParaRPr>
          </a:p>
        </p:txBody>
      </p:sp>
      <p:sp>
        <p:nvSpPr>
          <p:cNvPr id="2" name="TextBox 1">
            <a:extLst>
              <a:ext uri="{FF2B5EF4-FFF2-40B4-BE49-F238E27FC236}">
                <a16:creationId xmlns:a16="http://schemas.microsoft.com/office/drawing/2014/main" id="{15E9EBC3-49C0-9DFA-B33D-9C7987775286}"/>
              </a:ext>
            </a:extLst>
          </p:cNvPr>
          <p:cNvSpPr txBox="1"/>
          <p:nvPr/>
        </p:nvSpPr>
        <p:spPr>
          <a:xfrm>
            <a:off x="2995749" y="1112403"/>
            <a:ext cx="6923314" cy="4339650"/>
          </a:xfrm>
          <a:prstGeom prst="rect">
            <a:avLst/>
          </a:prstGeom>
          <a:noFill/>
        </p:spPr>
        <p:txBody>
          <a:bodyPr wrap="square">
            <a:spAutoFit/>
          </a:bodyPr>
          <a:lstStyle/>
          <a:p>
            <a:pPr algn="ctr"/>
            <a:r>
              <a:rPr lang="en-US" sz="4000" b="1" dirty="0"/>
              <a:t>Contact</a:t>
            </a:r>
            <a:r>
              <a:rPr lang="en-US" sz="4000" dirty="0"/>
              <a:t> </a:t>
            </a:r>
            <a:r>
              <a:rPr lang="en-US" sz="4000" b="1" dirty="0"/>
              <a:t>Us:</a:t>
            </a:r>
            <a:br>
              <a:rPr lang="en-US" sz="4000" dirty="0"/>
            </a:br>
            <a:endParaRPr lang="en-US" sz="4000" dirty="0"/>
          </a:p>
          <a:p>
            <a:pPr algn="ctr"/>
            <a:r>
              <a:rPr lang="en-US" sz="4000" dirty="0"/>
              <a:t>Perrin Anderl</a:t>
            </a:r>
            <a:br>
              <a:rPr lang="en-US" sz="4000" dirty="0"/>
            </a:br>
            <a:r>
              <a:rPr lang="en-US" sz="4000" dirty="0">
                <a:hlinkClick r:id="rId2"/>
              </a:rPr>
              <a:t>panderl@comagine.org</a:t>
            </a:r>
            <a:br>
              <a:rPr lang="en-US" dirty="0"/>
            </a:br>
            <a:br>
              <a:rPr lang="en-US" dirty="0"/>
            </a:br>
            <a:r>
              <a:rPr lang="en-US" sz="4000" dirty="0"/>
              <a:t>Karen Vest-Taubert</a:t>
            </a:r>
            <a:br>
              <a:rPr lang="en-US" sz="4000" dirty="0"/>
            </a:br>
            <a:r>
              <a:rPr lang="en-US" sz="4000" dirty="0">
                <a:hlinkClick r:id="rId3"/>
              </a:rPr>
              <a:t>kvest-taubert@comagine.org</a:t>
            </a:r>
            <a:endParaRPr lang="en-US" sz="4000" dirty="0"/>
          </a:p>
          <a:p>
            <a:pPr algn="ctr"/>
            <a:endParaRPr lang="en-US" dirty="0"/>
          </a:p>
        </p:txBody>
      </p:sp>
    </p:spTree>
    <p:extLst>
      <p:ext uri="{BB962C8B-B14F-4D97-AF65-F5344CB8AC3E}">
        <p14:creationId xmlns:p14="http://schemas.microsoft.com/office/powerpoint/2010/main" val="1951283285"/>
      </p:ext>
    </p:extLst>
  </p:cSld>
  <p:clrMapOvr>
    <a:masterClrMapping/>
  </p:clrMapOvr>
</p:sld>
</file>

<file path=ppt/theme/theme1.xml><?xml version="1.0" encoding="utf-8"?>
<a:theme xmlns:a="http://schemas.openxmlformats.org/drawingml/2006/main" name="Office Theme">
  <a:themeElements>
    <a:clrScheme name="Comagine">
      <a:dk1>
        <a:sysClr val="windowText" lastClr="000000"/>
      </a:dk1>
      <a:lt1>
        <a:sysClr val="window" lastClr="FFFFFF"/>
      </a:lt1>
      <a:dk2>
        <a:srgbClr val="44546A"/>
      </a:dk2>
      <a:lt2>
        <a:srgbClr val="E7E6E6"/>
      </a:lt2>
      <a:accent1>
        <a:srgbClr val="69BE46"/>
      </a:accent1>
      <a:accent2>
        <a:srgbClr val="489279"/>
      </a:accent2>
      <a:accent3>
        <a:srgbClr val="2D617D"/>
      </a:accent3>
      <a:accent4>
        <a:srgbClr val="F3CB3C"/>
      </a:accent4>
      <a:accent5>
        <a:srgbClr val="414141"/>
      </a:accent5>
      <a:accent6>
        <a:srgbClr val="69BE46"/>
      </a:accent6>
      <a:hlink>
        <a:srgbClr val="0563C1"/>
      </a:hlink>
      <a:folHlink>
        <a:srgbClr val="954F72"/>
      </a:folHlink>
    </a:clrScheme>
    <a:fontScheme name="Comagine system fonts">
      <a:majorFont>
        <a:latin typeface="Arial"/>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2514396B-E2EA-4836-A453-BA86DE8FCECD}" vid="{1E473EEB-D79D-4234-B310-04EBEEBD6E5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16102e5-ba4a-47a8-b44c-ca43cbb02d07" xsi:nil="true"/>
    <lcf76f155ced4ddcb4097134ff3c332f xmlns="d2457c33-9760-407b-86a5-7f6ad40366e9">
      <Terms xmlns="http://schemas.microsoft.com/office/infopath/2007/PartnerControls"/>
    </lcf76f155ced4ddcb4097134ff3c332f>
    <Note xmlns="d2457c33-9760-407b-86a5-7f6ad40366e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AC7C694759FA946A424A38BF7376C1F" ma:contentTypeVersion="17" ma:contentTypeDescription="Create a new document." ma:contentTypeScope="" ma:versionID="56d8d668edb7278210a337198cc4edae">
  <xsd:schema xmlns:xsd="http://www.w3.org/2001/XMLSchema" xmlns:xs="http://www.w3.org/2001/XMLSchema" xmlns:p="http://schemas.microsoft.com/office/2006/metadata/properties" xmlns:ns2="d2457c33-9760-407b-86a5-7f6ad40366e9" xmlns:ns3="a16102e5-ba4a-47a8-b44c-ca43cbb02d07" targetNamespace="http://schemas.microsoft.com/office/2006/metadata/properties" ma:root="true" ma:fieldsID="e4dfcecc5618d4c250682ce5aa10a7ca" ns2:_="" ns3:_="">
    <xsd:import namespace="d2457c33-9760-407b-86a5-7f6ad40366e9"/>
    <xsd:import namespace="a16102e5-ba4a-47a8-b44c-ca43cbb02d0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DateTaken"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2:No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457c33-9760-407b-86a5-7f6ad40366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3aa8de9-e94b-4d9b-9e5c-d4f0d7ca5afc" ma:termSetId="09814cd3-568e-fe90-9814-8d621ff8fb84" ma:anchorId="fba54fb3-c3e1-fe81-a776-ca4b69148c4d" ma:open="true" ma:isKeyword="false">
      <xsd:complexType>
        <xsd:sequence>
          <xsd:element ref="pc:Terms" minOccurs="0" maxOccurs="1"/>
        </xsd:sequence>
      </xsd:complexType>
    </xsd:element>
    <xsd:element name="Note" ma:index="24" nillable="true" ma:displayName="Note" ma:format="Dropdown" ma:internalName="Not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16102e5-ba4a-47a8-b44c-ca43cbb02d0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4267a78-7b69-4556-8edd-40b6b119a0f2}" ma:internalName="TaxCatchAll" ma:showField="CatchAllData" ma:web="a16102e5-ba4a-47a8-b44c-ca43cbb02d0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C2217E-3FB1-42D9-BCA5-8241F4DE0F98}">
  <ds:schemaRefs>
    <ds:schemaRef ds:uri="http://purl.org/dc/elements/1.1/"/>
    <ds:schemaRef ds:uri="http://schemas.microsoft.com/office/infopath/2007/PartnerControls"/>
    <ds:schemaRef ds:uri="http://schemas.microsoft.com/office/2006/documentManagement/types"/>
    <ds:schemaRef ds:uri="http://purl.org/dc/terms/"/>
    <ds:schemaRef ds:uri="http://www.w3.org/XML/1998/namespace"/>
    <ds:schemaRef ds:uri="http://schemas.openxmlformats.org/package/2006/metadata/core-properties"/>
    <ds:schemaRef ds:uri="b7d8a8b7-4901-48d6-ab8f-dcd8daa16252"/>
    <ds:schemaRef ds:uri="http://schemas.microsoft.com/office/2006/metadata/properties"/>
    <ds:schemaRef ds:uri="32a7e722-dddb-4174-88ba-362a513e33e1"/>
    <ds:schemaRef ds:uri="http://schemas.microsoft.com/sharepoint/v3"/>
    <ds:schemaRef ds:uri="http://purl.org/dc/dcmitype/"/>
    <ds:schemaRef ds:uri="a16102e5-ba4a-47a8-b44c-ca43cbb02d07"/>
    <ds:schemaRef ds:uri="d2457c33-9760-407b-86a5-7f6ad40366e9"/>
  </ds:schemaRefs>
</ds:datastoreItem>
</file>

<file path=customXml/itemProps2.xml><?xml version="1.0" encoding="utf-8"?>
<ds:datastoreItem xmlns:ds="http://schemas.openxmlformats.org/officeDocument/2006/customXml" ds:itemID="{D62CC70F-9FC4-4266-A3FB-81089E3819A1}">
  <ds:schemaRefs>
    <ds:schemaRef ds:uri="http://schemas.microsoft.com/sharepoint/v3/contenttype/forms"/>
  </ds:schemaRefs>
</ds:datastoreItem>
</file>

<file path=customXml/itemProps3.xml><?xml version="1.0" encoding="utf-8"?>
<ds:datastoreItem xmlns:ds="http://schemas.openxmlformats.org/officeDocument/2006/customXml" ds:itemID="{A9DAA43C-120B-4733-8419-C76849C131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457c33-9760-407b-86a5-7f6ad40366e9"/>
    <ds:schemaRef ds:uri="a16102e5-ba4a-47a8-b44c-ca43cbb02d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51</TotalTime>
  <Words>506</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Wingdings</vt:lpstr>
      <vt:lpstr>Office Theme</vt:lpstr>
      <vt:lpstr>Who we are:  Comagine Health is a national, nonprofit health care consulting firm.  We work collaboratively with patients, providers, payers and other stakeholders to reimagine, redesign and implement sustainable improvements in the health care system.</vt:lpstr>
      <vt:lpstr>Our Work as the QIN-QIO</vt:lpstr>
      <vt:lpstr>We Provide:</vt:lpstr>
      <vt:lpstr>Our Current Work – Cardiac Rehabilitation</vt:lpstr>
      <vt:lpstr>Cardiac Rehab:  Saving Lives, Restoring Health, Preventing Disease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Hendrickson</dc:creator>
  <cp:keywords/>
  <cp:lastModifiedBy>Karen Vest-Taubert</cp:lastModifiedBy>
  <cp:revision>28</cp:revision>
  <dcterms:created xsi:type="dcterms:W3CDTF">2021-10-11T19:16:49Z</dcterms:created>
  <dcterms:modified xsi:type="dcterms:W3CDTF">2023-04-03T18:44:42Z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0x0101009AC7C694759FA946A424A38BF7376C1F</vt:lpwstr>
  </property>
  <property fmtid="{D5CDD505-2E9C-101B-9397-08002B2CF9AE}" pid="3" name="_dlc_DocIdItemGuid">
    <vt:lpwstr>6bfd6854-584d-41b4-97f3-e2bae4050558</vt:lpwstr>
  </property>
  <property fmtid="{D5CDD505-2E9C-101B-9397-08002B2CF9AE}" pid="4" name="TaxKeyword">
    <vt:lpwstr/>
  </property>
  <property fmtid="{D5CDD505-2E9C-101B-9397-08002B2CF9AE}" pid="5" name="MediaServiceImageTags">
    <vt:lpwstr/>
  </property>
</Properties>
</file>